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sldIdLst>
    <p:sldId id="270" r:id="rId2"/>
    <p:sldId id="274" r:id="rId3"/>
    <p:sldId id="275" r:id="rId4"/>
    <p:sldId id="276" r:id="rId5"/>
    <p:sldId id="260" r:id="rId6"/>
    <p:sldId id="277" r:id="rId7"/>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7ED"/>
    <a:srgbClr val="E31837"/>
    <a:srgbClr val="3D3935"/>
    <a:srgbClr val="5B5945"/>
    <a:srgbClr val="DAEDEF"/>
    <a:srgbClr val="1F404D"/>
    <a:srgbClr val="6B9B7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452" y="5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28F8D27-AC5B-4CF6-B6A0-0920898095D0}" type="datetimeFigureOut">
              <a:rPr lang="en-US" smtClean="0"/>
              <a:t>7/26/2021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5A35BC2-C7AA-49AC-BB22-11430A35E898}" type="slidenum">
              <a:rPr lang="en-US" smtClean="0"/>
              <a:t>‹#›</a:t>
            </a:fld>
            <a:endParaRPr lang="en-US"/>
          </a:p>
        </p:txBody>
      </p:sp>
    </p:spTree>
    <p:extLst>
      <p:ext uri="{BB962C8B-B14F-4D97-AF65-F5344CB8AC3E}">
        <p14:creationId xmlns:p14="http://schemas.microsoft.com/office/powerpoint/2010/main" val="312416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93769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8793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48209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275775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03666B-6EC2-472A-B9DF-273B6EBC39B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212739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69587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03666B-6EC2-472A-B9DF-273B6EBC39B4}"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00944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03666B-6EC2-472A-B9DF-273B6EBC39B4}"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359499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666B-6EC2-472A-B9DF-273B6EBC39B4}"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404410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133427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3666B-6EC2-472A-B9DF-273B6EBC39B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4B923-BCC3-4421-9A94-4CC2477410FE}" type="slidenum">
              <a:rPr lang="en-US" smtClean="0"/>
              <a:t>‹#›</a:t>
            </a:fld>
            <a:endParaRPr lang="en-US"/>
          </a:p>
        </p:txBody>
      </p:sp>
    </p:spTree>
    <p:extLst>
      <p:ext uri="{BB962C8B-B14F-4D97-AF65-F5344CB8AC3E}">
        <p14:creationId xmlns:p14="http://schemas.microsoft.com/office/powerpoint/2010/main" val="423943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03666B-6EC2-472A-B9DF-273B6EBC39B4}" type="datetimeFigureOut">
              <a:rPr lang="en-US" smtClean="0"/>
              <a:t>7/26/2021</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F4B923-BCC3-4421-9A94-4CC2477410FE}" type="slidenum">
              <a:rPr lang="en-US" smtClean="0"/>
              <a:t>‹#›</a:t>
            </a:fld>
            <a:endParaRPr lang="en-US"/>
          </a:p>
        </p:txBody>
      </p:sp>
    </p:spTree>
    <p:extLst>
      <p:ext uri="{BB962C8B-B14F-4D97-AF65-F5344CB8AC3E}">
        <p14:creationId xmlns:p14="http://schemas.microsoft.com/office/powerpoint/2010/main" val="140664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7ED"/>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25A02A53-587E-4B88-8A6E-3BA7F94C43C7}"/>
              </a:ext>
            </a:extLst>
          </p:cNvPr>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391056" y="1862278"/>
            <a:ext cx="4075888" cy="4081322"/>
          </a:xfrm>
          <a:prstGeom prst="rect">
            <a:avLst/>
          </a:prstGeom>
        </p:spPr>
      </p:pic>
      <p:pic>
        <p:nvPicPr>
          <p:cNvPr id="13" name="Picture 12">
            <a:extLst>
              <a:ext uri="{FF2B5EF4-FFF2-40B4-BE49-F238E27FC236}">
                <a16:creationId xmlns:a16="http://schemas.microsoft.com/office/drawing/2014/main" id="{D09532AA-8DDF-427D-851E-2410EAE65A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87" y="7781314"/>
            <a:ext cx="5699626" cy="1057886"/>
          </a:xfrm>
          <a:prstGeom prst="rect">
            <a:avLst/>
          </a:prstGeom>
        </p:spPr>
      </p:pic>
    </p:spTree>
    <p:extLst>
      <p:ext uri="{BB962C8B-B14F-4D97-AF65-F5344CB8AC3E}">
        <p14:creationId xmlns:p14="http://schemas.microsoft.com/office/powerpoint/2010/main" val="344579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2973BB7-6667-44FF-9B91-7B58343A6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6308034"/>
            <a:ext cx="2895600" cy="2835965"/>
          </a:xfrm>
          <a:prstGeom prst="rect">
            <a:avLst/>
          </a:prstGeom>
        </p:spPr>
      </p:pic>
      <p:sp>
        <p:nvSpPr>
          <p:cNvPr id="2" name="Title 1"/>
          <p:cNvSpPr>
            <a:spLocks noGrp="1"/>
          </p:cNvSpPr>
          <p:nvPr>
            <p:ph type="ctrTitle"/>
          </p:nvPr>
        </p:nvSpPr>
        <p:spPr>
          <a:xfrm>
            <a:off x="0" y="8737600"/>
            <a:ext cx="6858000" cy="406400"/>
          </a:xfrm>
          <a:solidFill>
            <a:srgbClr val="3D3935"/>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sp>
        <p:nvSpPr>
          <p:cNvPr id="4" name="Rectangle 3">
            <a:extLst>
              <a:ext uri="{FF2B5EF4-FFF2-40B4-BE49-F238E27FC236}">
                <a16:creationId xmlns:a16="http://schemas.microsoft.com/office/drawing/2014/main" id="{93A96484-E271-4256-8073-9ADC663277FD}"/>
              </a:ext>
            </a:extLst>
          </p:cNvPr>
          <p:cNvSpPr/>
          <p:nvPr/>
        </p:nvSpPr>
        <p:spPr>
          <a:xfrm>
            <a:off x="74676" y="1577161"/>
            <a:ext cx="6629400" cy="7109639"/>
          </a:xfrm>
          <a:prstGeom prst="rect">
            <a:avLst/>
          </a:prstGeom>
        </p:spPr>
        <p:txBody>
          <a:bodyPr wrap="square">
            <a:spAutoFit/>
          </a:bodyPr>
          <a:lstStyle/>
          <a:p>
            <a:r>
              <a:rPr lang="en-US" sz="1200" dirty="0">
                <a:solidFill>
                  <a:srgbClr val="5B5945"/>
                </a:solidFill>
                <a:latin typeface="Calibri Light" panose="020F0302020204030204" pitchFamily="34" charset="0"/>
              </a:rPr>
              <a:t>The Foundation for Healthy Communities’ </a:t>
            </a:r>
            <a:r>
              <a:rPr lang="en-US" sz="1200" i="1" dirty="0">
                <a:solidFill>
                  <a:srgbClr val="5B5945"/>
                </a:solidFill>
                <a:latin typeface="Calibri Light" panose="020F0302020204030204" pitchFamily="34" charset="0"/>
              </a:rPr>
              <a:t>Honoring Excellence in Patient Safety &amp; Quality Improvement</a:t>
            </a:r>
            <a:r>
              <a:rPr lang="en-US" sz="1200" dirty="0">
                <a:solidFill>
                  <a:srgbClr val="5B5945"/>
                </a:solidFill>
                <a:latin typeface="Calibri Light" panose="020F0302020204030204" pitchFamily="34" charset="0"/>
              </a:rPr>
              <a:t> Award honors a team of health care professionals within New Hampshire hospitals who demonstrates a continued commitment to providing quality care to their patients, lead the charge for quality improvement, promote transparency to improve health care, and achieve better outcomes through the implementation of a strong culture of safety.  This award recognizes not only those who have achieved demonstrable positive outcomes in quality and patient safety, but those who are making significant improvements as well, and is intended to:</a:t>
            </a:r>
          </a:p>
          <a:p>
            <a:r>
              <a:rPr lang="en-US" sz="1200" dirty="0">
                <a:solidFill>
                  <a:srgbClr val="5B5945"/>
                </a:solidFill>
                <a:latin typeface="Calibri Light" panose="020F0302020204030204" pitchFamily="34" charset="0"/>
              </a:rPr>
              <a:t> </a:t>
            </a:r>
          </a:p>
          <a:p>
            <a:pPr lvl="0"/>
            <a:r>
              <a:rPr lang="en-US" sz="1200" dirty="0">
                <a:solidFill>
                  <a:srgbClr val="5B5945"/>
                </a:solidFill>
                <a:latin typeface="Calibri Light" panose="020F0302020204030204" pitchFamily="34" charset="0"/>
              </a:rPr>
              <a:t>Raise awareness of the need for an organization-wide commitment to highly reliable, exceptional quality, patient-centered care</a:t>
            </a:r>
          </a:p>
          <a:p>
            <a:pPr lvl="0"/>
            <a:r>
              <a:rPr lang="en-US" sz="1200" dirty="0">
                <a:solidFill>
                  <a:srgbClr val="5B5945"/>
                </a:solidFill>
                <a:latin typeface="Calibri Light" panose="020F0302020204030204" pitchFamily="34" charset="0"/>
              </a:rPr>
              <a:t>Reward successful efforts to develop and promote improvements in quality of care</a:t>
            </a:r>
          </a:p>
          <a:p>
            <a:pPr lvl="0"/>
            <a:r>
              <a:rPr lang="en-US" sz="1200" dirty="0">
                <a:solidFill>
                  <a:srgbClr val="5B5945"/>
                </a:solidFill>
                <a:latin typeface="Calibri Light" panose="020F0302020204030204" pitchFamily="34" charset="0"/>
              </a:rPr>
              <a:t>Inspire organizations to systematically integrate and align their quality improvement efforts throughout the organization</a:t>
            </a:r>
          </a:p>
          <a:p>
            <a:pPr lvl="0"/>
            <a:r>
              <a:rPr lang="en-US" sz="1200" dirty="0">
                <a:solidFill>
                  <a:srgbClr val="5B5945"/>
                </a:solidFill>
                <a:latin typeface="Calibri Light" panose="020F0302020204030204" pitchFamily="34" charset="0"/>
              </a:rPr>
              <a:t>Communicate successful programs and strategies to health care and public audiences</a:t>
            </a:r>
          </a:p>
          <a:p>
            <a:pPr lvl="0"/>
            <a:r>
              <a:rPr lang="en-US" sz="1200" dirty="0">
                <a:solidFill>
                  <a:srgbClr val="5B5945"/>
                </a:solidFill>
                <a:latin typeface="Calibri Light" panose="020F0302020204030204" pitchFamily="34" charset="0"/>
              </a:rPr>
              <a:t>Facilitate New Hampshire hospitals’ alignment of quality initiatives with national initiatives</a:t>
            </a:r>
          </a:p>
          <a:p>
            <a:r>
              <a:rPr lang="en-US" sz="1200" dirty="0">
                <a:solidFill>
                  <a:srgbClr val="5B5945"/>
                </a:solidFill>
                <a:latin typeface="Calibri Light" panose="020F0302020204030204" pitchFamily="34" charset="0"/>
              </a:rPr>
              <a:t> </a:t>
            </a:r>
          </a:p>
          <a:p>
            <a:r>
              <a:rPr lang="en-US" sz="1200" b="1" dirty="0">
                <a:solidFill>
                  <a:srgbClr val="5B5945"/>
                </a:solidFill>
                <a:latin typeface="Calibri Light" panose="020F0302020204030204" pitchFamily="34" charset="0"/>
              </a:rPr>
              <a:t>Criteria</a:t>
            </a:r>
            <a:endParaRPr lang="en-US" sz="1200" dirty="0">
              <a:solidFill>
                <a:srgbClr val="5B5945"/>
              </a:solidFill>
              <a:latin typeface="Calibri Light" panose="020F0302020204030204" pitchFamily="34" charset="0"/>
            </a:endParaRPr>
          </a:p>
          <a:p>
            <a:r>
              <a:rPr lang="en-US" sz="1200" dirty="0">
                <a:solidFill>
                  <a:srgbClr val="5B5945"/>
                </a:solidFill>
                <a:latin typeface="Calibri Light" panose="020F0302020204030204" pitchFamily="34" charset="0"/>
              </a:rPr>
              <a:t>The award will be given to a hospital and / or health system that has performed at a high level of accountability and has been instrumental in one or more of the following areas: </a:t>
            </a:r>
          </a:p>
          <a:p>
            <a:r>
              <a:rPr lang="en-US" sz="1200" dirty="0">
                <a:solidFill>
                  <a:srgbClr val="5B5945"/>
                </a:solidFill>
                <a:latin typeface="Calibri Light" panose="020F0302020204030204" pitchFamily="34" charset="0"/>
              </a:rPr>
              <a:t> </a:t>
            </a:r>
          </a:p>
          <a:p>
            <a:r>
              <a:rPr lang="en-US" sz="1200" b="1" i="1" dirty="0">
                <a:solidFill>
                  <a:srgbClr val="5B5945"/>
                </a:solidFill>
                <a:latin typeface="Calibri Light" panose="020F0302020204030204" pitchFamily="34" charset="0"/>
              </a:rPr>
              <a:t>Improved outcomes due to a strong culture of safety</a:t>
            </a:r>
            <a:endParaRPr lang="en-US" sz="1200" b="1" dirty="0">
              <a:solidFill>
                <a:srgbClr val="5B5945"/>
              </a:solidFill>
              <a:latin typeface="Calibri Light" panose="020F0302020204030204" pitchFamily="34" charset="0"/>
            </a:endParaRPr>
          </a:p>
          <a:p>
            <a:r>
              <a:rPr lang="en-US" sz="1200" dirty="0">
                <a:solidFill>
                  <a:srgbClr val="5B5945"/>
                </a:solidFill>
                <a:latin typeface="Calibri Light" panose="020F0302020204030204" pitchFamily="34" charset="0"/>
              </a:rPr>
              <a:t>A culture that supports safety for patients and staff is critical to achieve sustainable improvement. Culture is set and reinforced by leaders, both formal and informal.  Submissions should demonstrate evidence of how a culture of safe care was nurtured in the organization’s efforts to improve.</a:t>
            </a:r>
          </a:p>
          <a:p>
            <a:r>
              <a:rPr lang="en-US" sz="1200" dirty="0">
                <a:solidFill>
                  <a:srgbClr val="5B5945"/>
                </a:solidFill>
                <a:latin typeface="Calibri Light" panose="020F0302020204030204" pitchFamily="34" charset="0"/>
              </a:rPr>
              <a:t> </a:t>
            </a:r>
          </a:p>
          <a:p>
            <a:r>
              <a:rPr lang="en-US" sz="1200" b="1" i="1" dirty="0">
                <a:solidFill>
                  <a:srgbClr val="5B5945"/>
                </a:solidFill>
                <a:latin typeface="Calibri Light" panose="020F0302020204030204" pitchFamily="34" charset="0"/>
              </a:rPr>
              <a:t>Reduced patient harm events</a:t>
            </a:r>
            <a:endParaRPr lang="en-US" sz="1200" b="1" dirty="0">
              <a:solidFill>
                <a:srgbClr val="5B5945"/>
              </a:solidFill>
              <a:latin typeface="Calibri Light" panose="020F0302020204030204" pitchFamily="34" charset="0"/>
            </a:endParaRPr>
          </a:p>
          <a:p>
            <a:r>
              <a:rPr lang="en-US" sz="1200" dirty="0">
                <a:solidFill>
                  <a:srgbClr val="5B5945"/>
                </a:solidFill>
                <a:latin typeface="Calibri Light" panose="020F0302020204030204" pitchFamily="34" charset="0"/>
              </a:rPr>
              <a:t>For six years, the NH Partnership for Patients has engaged in a national effort to improve the quality of care delivered by reducing patient harm events, thereby improving outcomes and achieving significant savings in health care costs for patients, hospitals and insurance providers.   Nominations should highlight the implementation of new methods of quality improvement and patient safety and how staff member(s) were trained on the importance of patient safety and provide specific examples of how these methods prevented harm from a patient at risk.  </a:t>
            </a:r>
          </a:p>
          <a:p>
            <a:r>
              <a:rPr lang="en-US" sz="1200" dirty="0">
                <a:solidFill>
                  <a:srgbClr val="5B5945"/>
                </a:solidFill>
                <a:latin typeface="Calibri Light" panose="020F0302020204030204" pitchFamily="34" charset="0"/>
              </a:rPr>
              <a:t> </a:t>
            </a:r>
          </a:p>
          <a:p>
            <a:r>
              <a:rPr lang="en-US" sz="1200" b="1" i="1" dirty="0">
                <a:solidFill>
                  <a:srgbClr val="5B5945"/>
                </a:solidFill>
                <a:latin typeface="Calibri Light" panose="020F0302020204030204" pitchFamily="34" charset="0"/>
              </a:rPr>
              <a:t>Reduced health disparities among specific patient populations</a:t>
            </a:r>
            <a:endParaRPr lang="en-US" sz="1200" b="1" dirty="0">
              <a:solidFill>
                <a:srgbClr val="5B5945"/>
              </a:solidFill>
              <a:latin typeface="Calibri Light" panose="020F0302020204030204" pitchFamily="34" charset="0"/>
            </a:endParaRPr>
          </a:p>
          <a:p>
            <a:r>
              <a:rPr lang="en-US" sz="1200" dirty="0">
                <a:solidFill>
                  <a:srgbClr val="5B5945"/>
                </a:solidFill>
                <a:latin typeface="Calibri Light" panose="020F0302020204030204" pitchFamily="34" charset="0"/>
              </a:rPr>
              <a:t>The data is clear that there are inequities in the care provided to different populations.  Submissions should demonstrate how improvements have been implemented that have impacted patient populations that have been affected by change, such as the use of data to highlight improvement for disparate populations. </a:t>
            </a:r>
          </a:p>
        </p:txBody>
      </p:sp>
      <p:pic>
        <p:nvPicPr>
          <p:cNvPr id="5" name="Picture 4">
            <a:extLst>
              <a:ext uri="{FF2B5EF4-FFF2-40B4-BE49-F238E27FC236}">
                <a16:creationId xmlns:a16="http://schemas.microsoft.com/office/drawing/2014/main" id="{4B0763DC-03D0-48C8-9368-83BD5A2FA63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665220" y="217576"/>
            <a:ext cx="3038856" cy="545326"/>
          </a:xfrm>
          <a:prstGeom prst="rect">
            <a:avLst/>
          </a:prstGeom>
        </p:spPr>
      </p:pic>
      <p:sp>
        <p:nvSpPr>
          <p:cNvPr id="3" name="Rectangle 2">
            <a:extLst>
              <a:ext uri="{FF2B5EF4-FFF2-40B4-BE49-F238E27FC236}">
                <a16:creationId xmlns:a16="http://schemas.microsoft.com/office/drawing/2014/main" id="{32BFD8DE-53D3-4365-843C-F4F40B18E025}"/>
              </a:ext>
            </a:extLst>
          </p:cNvPr>
          <p:cNvSpPr/>
          <p:nvPr/>
        </p:nvSpPr>
        <p:spPr>
          <a:xfrm>
            <a:off x="74676" y="1066800"/>
            <a:ext cx="5943600" cy="369332"/>
          </a:xfrm>
          <a:prstGeom prst="rect">
            <a:avLst/>
          </a:prstGeom>
        </p:spPr>
        <p:txBody>
          <a:bodyPr wrap="square">
            <a:spAutoFit/>
          </a:bodyPr>
          <a:lstStyle/>
          <a:p>
            <a:r>
              <a:rPr lang="en-US" b="1" dirty="0">
                <a:solidFill>
                  <a:srgbClr val="E31837"/>
                </a:solidFill>
                <a:latin typeface="Calibri Light" panose="020F0302020204030204" pitchFamily="34" charset="0"/>
              </a:rPr>
              <a:t>Honoring Excellence in Patient Safety &amp; Quality Improvement</a:t>
            </a:r>
            <a:endParaRPr lang="en-US" dirty="0">
              <a:solidFill>
                <a:srgbClr val="E31837"/>
              </a:solidFill>
              <a:latin typeface="Calibri Light" panose="020F0302020204030204" pitchFamily="34" charset="0"/>
            </a:endParaRPr>
          </a:p>
        </p:txBody>
      </p:sp>
    </p:spTree>
    <p:extLst>
      <p:ext uri="{BB962C8B-B14F-4D97-AF65-F5344CB8AC3E}">
        <p14:creationId xmlns:p14="http://schemas.microsoft.com/office/powerpoint/2010/main" val="46325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737A72-348A-4511-9B5D-49068B1ECC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6308034"/>
            <a:ext cx="2895600" cy="2835965"/>
          </a:xfrm>
          <a:prstGeom prst="rect">
            <a:avLst/>
          </a:prstGeom>
        </p:spPr>
      </p:pic>
      <p:sp>
        <p:nvSpPr>
          <p:cNvPr id="2" name="Title 1"/>
          <p:cNvSpPr>
            <a:spLocks noGrp="1"/>
          </p:cNvSpPr>
          <p:nvPr>
            <p:ph type="ctrTitle"/>
          </p:nvPr>
        </p:nvSpPr>
        <p:spPr>
          <a:xfrm>
            <a:off x="0" y="8737600"/>
            <a:ext cx="6858000" cy="406400"/>
          </a:xfrm>
          <a:solidFill>
            <a:srgbClr val="3D3935"/>
          </a:solidFill>
        </p:spPr>
        <p:txBody>
          <a:bodyPr>
            <a:noAutofit/>
          </a:body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sp>
        <p:nvSpPr>
          <p:cNvPr id="4" name="Rectangle 3">
            <a:extLst>
              <a:ext uri="{FF2B5EF4-FFF2-40B4-BE49-F238E27FC236}">
                <a16:creationId xmlns:a16="http://schemas.microsoft.com/office/drawing/2014/main" id="{93A96484-E271-4256-8073-9ADC663277FD}"/>
              </a:ext>
            </a:extLst>
          </p:cNvPr>
          <p:cNvSpPr/>
          <p:nvPr/>
        </p:nvSpPr>
        <p:spPr>
          <a:xfrm>
            <a:off x="152400" y="713155"/>
            <a:ext cx="6553200" cy="8371523"/>
          </a:xfrm>
          <a:prstGeom prst="rect">
            <a:avLst/>
          </a:prstGeom>
        </p:spPr>
        <p:txBody>
          <a:bodyPr wrap="square">
            <a:spAutoFit/>
          </a:bodyPr>
          <a:lstStyle/>
          <a:p>
            <a:r>
              <a:rPr lang="en-US" sz="1200" b="1" i="1" dirty="0">
                <a:solidFill>
                  <a:srgbClr val="5B5945"/>
                </a:solidFill>
                <a:latin typeface="Calibri Light" panose="020F0302020204030204" pitchFamily="34" charset="0"/>
                <a:ea typeface="Segoe UI" panose="020B0502040204020203" pitchFamily="34" charset="0"/>
                <a:cs typeface="Segoe UI" panose="020B0502040204020203" pitchFamily="34" charset="0"/>
              </a:rPr>
              <a:t>Supported a learning culture committed to trust, feedback and higher problem-solving</a:t>
            </a:r>
            <a:endPar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The journey toward reliable care is dependent on the systemization of improvement practices and continuous learning across the organization.  Nominees must show there is a progression in how their organization deploys improvement efforts in a way that increases learning.  Nominations will be evaluated on how information is shared across the organization and the learning and feedback mechanisms from the bedside to the boardroom.</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b="1" i="1" dirty="0">
                <a:solidFill>
                  <a:srgbClr val="5B5945"/>
                </a:solidFill>
                <a:latin typeface="Calibri Light" panose="020F0302020204030204" pitchFamily="34" charset="0"/>
                <a:ea typeface="Segoe UI" panose="020B0502040204020203" pitchFamily="34" charset="0"/>
                <a:cs typeface="Segoe UI" panose="020B0502040204020203" pitchFamily="34" charset="0"/>
              </a:rPr>
              <a:t>Evidence of transparency among care teams, with patients and families, and with community stakeholders</a:t>
            </a:r>
            <a:endPar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Transparency is essential to creating an organization that fosters sustainable improvement. While the detail shared may vary depending on audiences, the communication of data and information is vital in achieving buy-in and support for improvement. Hospital submissions need to demonstrate how transparency has been shown (e.g., visual learning board, huddles, newsletter) within the organization, and external communication with the community.</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Eligibility</a:t>
            </a:r>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All acute care hospitals, specialty, psychiatric hospitals and programs and post-acute hospitals and programs in New Hampshire and /or who are participating in the NH Partnership for Patients program under the Hospital Improvement and Innovation Network (HIIN) within New Hampshire are encouraged to apply.</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Disclaimer</a:t>
            </a:r>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All applications become the property of the Foundation for Healthy Communities &amp; the New Hampshire Hospital Association and may be used in efforts to promote quality improvement in the hospital field and to provide best practices and examples of different approaches to achieving the quality goals.</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Nominee:___________________________________________________________________________</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Address:____________________________________________________________________________</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Town:_______________________________	 State:_______  	Zip:___________</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Nominating Institution:______________________________________________________________</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Contact Person: _____________________________________________________________________</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 </a:t>
            </a: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Tel: _____________________	Email: ________________________________________</a:t>
            </a:r>
          </a:p>
          <a:p>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Nominations should be built upon the criteria listed above and use examples that highlight your hospital and / or health system has performed at a high level of accountability and has been instrumental in one or more areas listed as necessary for this award to be made.</a:t>
            </a:r>
          </a:p>
          <a:p>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Nomination Deadline:  Friday, September 17, 2021</a:t>
            </a:r>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Submit nomination to:  info@healthynh.org</a:t>
            </a:r>
          </a:p>
          <a:p>
            <a:pPr algn="ctr"/>
            <a:endParaRPr lang="en-US" sz="1000" b="1" dirty="0">
              <a:solidFill>
                <a:srgbClr val="5B5945"/>
              </a:solidFill>
              <a:effectLst/>
              <a:latin typeface="Calibri Light" panose="020F0302020204030204" pitchFamily="34" charset="0"/>
              <a:ea typeface="Segoe UI" panose="020B0502040204020203" pitchFamily="34" charset="0"/>
              <a:cs typeface="Segoe UI" panose="020B0502040204020203" pitchFamily="34" charset="0"/>
            </a:endParaRPr>
          </a:p>
        </p:txBody>
      </p:sp>
      <p:sp>
        <p:nvSpPr>
          <p:cNvPr id="5" name="Rectangle 4">
            <a:extLst>
              <a:ext uri="{FF2B5EF4-FFF2-40B4-BE49-F238E27FC236}">
                <a16:creationId xmlns:a16="http://schemas.microsoft.com/office/drawing/2014/main" id="{58453DB7-6F3E-4731-86A3-8BDDAF1AFBF0}"/>
              </a:ext>
            </a:extLst>
          </p:cNvPr>
          <p:cNvSpPr/>
          <p:nvPr/>
        </p:nvSpPr>
        <p:spPr>
          <a:xfrm>
            <a:off x="609600" y="115223"/>
            <a:ext cx="6248400" cy="584775"/>
          </a:xfrm>
          <a:prstGeom prst="rect">
            <a:avLst/>
          </a:prstGeom>
        </p:spPr>
        <p:txBody>
          <a:bodyPr wrap="square">
            <a:spAutoFit/>
          </a:bodyPr>
          <a:lstStyle/>
          <a:p>
            <a:pPr algn="r"/>
            <a:r>
              <a:rPr lang="en-US" b="1" dirty="0">
                <a:solidFill>
                  <a:srgbClr val="E31837"/>
                </a:solidFill>
                <a:latin typeface="Calibri Light" panose="020F0302020204030204" pitchFamily="34" charset="0"/>
              </a:rPr>
              <a:t>Honoring Excellence in Patient Safety &amp; Quality Improvement</a:t>
            </a:r>
          </a:p>
          <a:p>
            <a:pPr algn="r"/>
            <a:r>
              <a:rPr lang="en-US" sz="1400" b="1" i="1" dirty="0">
                <a:solidFill>
                  <a:srgbClr val="E31837"/>
                </a:solidFill>
                <a:latin typeface="Calibri Light" panose="020F0302020204030204" pitchFamily="34" charset="0"/>
              </a:rPr>
              <a:t>continued</a:t>
            </a:r>
          </a:p>
        </p:txBody>
      </p:sp>
    </p:spTree>
    <p:extLst>
      <p:ext uri="{BB962C8B-B14F-4D97-AF65-F5344CB8AC3E}">
        <p14:creationId xmlns:p14="http://schemas.microsoft.com/office/powerpoint/2010/main" val="211691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D305139-18A9-455B-9BDF-2F57E8D55E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6308034"/>
            <a:ext cx="2895600" cy="2835965"/>
          </a:xfrm>
          <a:prstGeom prst="rect">
            <a:avLst/>
          </a:prstGeom>
        </p:spPr>
      </p:pic>
      <p:sp>
        <p:nvSpPr>
          <p:cNvPr id="5" name="Rectangle 4">
            <a:extLst>
              <a:ext uri="{FF2B5EF4-FFF2-40B4-BE49-F238E27FC236}">
                <a16:creationId xmlns:a16="http://schemas.microsoft.com/office/drawing/2014/main" id="{BFAF5EF2-45FB-4581-803B-9B32506B6F06}"/>
              </a:ext>
            </a:extLst>
          </p:cNvPr>
          <p:cNvSpPr/>
          <p:nvPr/>
        </p:nvSpPr>
        <p:spPr>
          <a:xfrm>
            <a:off x="114300" y="1322296"/>
            <a:ext cx="6781800" cy="7593104"/>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Noah Lord was a vibrant, fun, silly, 4-and-a-half-year-old, whose outgoing and inquisitive nature drove him to explore the world around him. His constant questioning of the details had his parents endlessly scrambling for answers that would satisfy his insatiable curiosity. Discussions of dinosaurs, Star Wars, death, life, playgrounds, work, Toy Story and so many other topics were a constant in Noah’s household. He spent many days cooking with his mom and planned with great enthusiasm to be a “chef cooking man” when he grew up.  Sadly, those dreams were never realized.  Noah died from a series of medical errors following a tonsillectomy, errors that could have been prevented.  Noah’s constant quest for answers inspired his mom, Tanya, to seek answers related to his premature death.  After a job transfer for Noah’s dad, Glen, brought them to New Hampshire, Tanya began her search in earnest.  She found that the circumstances surrounding Noah’s death provided many opportunities for health care improvement, including the importance of engaging patients and families at the bedside, as well as within the organizational structure.</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ahoma" panose="020B0604030504040204" pitchFamily="34" charset="0"/>
              </a:rPr>
              <a:t>The </a:t>
            </a:r>
            <a:r>
              <a:rPr kumimoji="0" lang="en-US" sz="1200" b="0" i="1"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ahoma" panose="020B0604030504040204" pitchFamily="34" charset="0"/>
              </a:rPr>
              <a:t>Noah Lord Patient &amp; Family Engagement Award</a:t>
            </a: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ahoma" panose="020B0604030504040204" pitchFamily="34" charset="0"/>
              </a:rPr>
              <a:t> was created by Noah's mother, Tanya Lord, PhD, MPH, Director of Patient &amp; Family Engagement at the Foundation for Healthy Communities, to recognize the innovative work being done in New Hampshire hospitals to better engage patients and families in improving health care.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D3935"/>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D3935"/>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PURPOSE</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Patient and Family Engagement Award recognizes the work done in partnership with Patient and Family Advisory Councils (PFAC) and/or Patient Family Advisors (PFA) to improve patient safety, quality improvement and/or the patient experience within a New Hampshire health care system.  As a leading strategy in engaging patients and families at the bedside and / or within the organizational culture, it is intended that this award will help facilitate the sharing of success stories across the state.</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SELECTION CRITERIA</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Nominated projects should demonstrate: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An identified need for improvement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Direct impact on patient safety, quality improvement, and/or patient experience</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Inclusion of one or more Patient Family Advisor(s) throughout the project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ELIGIBILITY</a:t>
            </a: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Hospital must be a member of the New Hampshire Hospital Association</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Project or initiative must have included and/or been led by Patient Family Advisor/s</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Only one application can be submitted per member hospital per award year</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Past submissions can be resubmitted with updated information and / or data, but projects that did receive the Noah Lord Patient &amp; Family Engagement Award cannot be resubmitted</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kumimoji="0" lang="en-US" sz="1200" b="0" i="0" u="none" strike="noStrike" kern="1200" cap="none" spc="0" normalizeH="0" baseline="0" noProof="0" dirty="0">
                <a:ln>
                  <a:noFill/>
                </a:ln>
                <a:solidFill>
                  <a:srgbClr val="3D3935"/>
                </a:solidFill>
                <a:effectLst/>
                <a:uLnTx/>
                <a:uFillTx/>
                <a:latin typeface="Calibri Light" panose="020F0302020204030204" pitchFamily="34" charset="0"/>
                <a:ea typeface="Calibri" panose="020F0502020204030204" pitchFamily="34" charset="0"/>
                <a:cs typeface="Times New Roman" panose="02020603050405020304" pitchFamily="18" charset="0"/>
              </a:rPr>
              <a:t>Previous award winners are not excluded and can enter each year </a:t>
            </a:r>
            <a:endParaRPr kumimoji="0" lang="en-US" sz="1200" b="0" i="0" u="none" strike="noStrike" kern="1200" cap="none" spc="0" normalizeH="0" baseline="0" noProof="0" dirty="0">
              <a:ln>
                <a:noFill/>
              </a:ln>
              <a:solidFill>
                <a:srgbClr val="3D3935"/>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A close up of a logo&#10;&#10;Description automatically generated">
            <a:extLst>
              <a:ext uri="{FF2B5EF4-FFF2-40B4-BE49-F238E27FC236}">
                <a16:creationId xmlns:a16="http://schemas.microsoft.com/office/drawing/2014/main" id="{AC26BC87-A821-4F30-93D0-30228D66EF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78" y="152400"/>
            <a:ext cx="3252121" cy="614651"/>
          </a:xfrm>
          <a:prstGeom prst="rect">
            <a:avLst/>
          </a:prstGeom>
        </p:spPr>
      </p:pic>
      <p:sp>
        <p:nvSpPr>
          <p:cNvPr id="8" name="Rectangle 7">
            <a:extLst>
              <a:ext uri="{FF2B5EF4-FFF2-40B4-BE49-F238E27FC236}">
                <a16:creationId xmlns:a16="http://schemas.microsoft.com/office/drawing/2014/main" id="{C41BCC0D-6B3B-483B-B5EB-C712422A2690}"/>
              </a:ext>
            </a:extLst>
          </p:cNvPr>
          <p:cNvSpPr/>
          <p:nvPr/>
        </p:nvSpPr>
        <p:spPr>
          <a:xfrm>
            <a:off x="114300" y="932419"/>
            <a:ext cx="5168899" cy="375552"/>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31837"/>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Noah Lord Patient &amp; Family Engagement Award</a:t>
            </a:r>
            <a:endParaRPr kumimoji="0" lang="en-US" sz="1800" b="0" i="0" u="none" strike="noStrike" kern="1200" cap="none" spc="0" normalizeH="0" baseline="0" noProof="0" dirty="0">
              <a:ln>
                <a:noFill/>
              </a:ln>
              <a:solidFill>
                <a:srgbClr val="E31837"/>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4C5792-7CDD-4FA7-82EA-EA24C420F7DC}"/>
              </a:ext>
            </a:extLst>
          </p:cNvPr>
          <p:cNvSpPr txBox="1">
            <a:spLocks/>
          </p:cNvSpPr>
          <p:nvPr/>
        </p:nvSpPr>
        <p:spPr>
          <a:xfrm>
            <a:off x="0" y="8737600"/>
            <a:ext cx="6858000" cy="406400"/>
          </a:xfrm>
          <a:prstGeom prst="rect">
            <a:avLst/>
          </a:prstGeom>
          <a:solidFill>
            <a:srgbClr val="3D3935"/>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spTree>
    <p:extLst>
      <p:ext uri="{BB962C8B-B14F-4D97-AF65-F5344CB8AC3E}">
        <p14:creationId xmlns:p14="http://schemas.microsoft.com/office/powerpoint/2010/main" val="49980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573F61-8B38-41E8-B5E3-190A69424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6308034"/>
            <a:ext cx="2895600" cy="2835965"/>
          </a:xfrm>
          <a:prstGeom prst="rect">
            <a:avLst/>
          </a:prstGeom>
        </p:spPr>
      </p:pic>
      <p:sp>
        <p:nvSpPr>
          <p:cNvPr id="5" name="Rectangle 4">
            <a:extLst>
              <a:ext uri="{FF2B5EF4-FFF2-40B4-BE49-F238E27FC236}">
                <a16:creationId xmlns:a16="http://schemas.microsoft.com/office/drawing/2014/main" id="{BFAF5EF2-45FB-4581-803B-9B32506B6F06}"/>
              </a:ext>
            </a:extLst>
          </p:cNvPr>
          <p:cNvSpPr/>
          <p:nvPr/>
        </p:nvSpPr>
        <p:spPr>
          <a:xfrm>
            <a:off x="114300" y="1143000"/>
            <a:ext cx="6591300" cy="6712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SUBMITTING NOMINATIONS</a:t>
            </a: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Each nomination must include the following items: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 completed Noah Lord Patient &amp; Family Engagement Award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 letter of support from both a patient and a staff member who have seen or experienced, and can describe the benefit, of the initiative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Supplemental Information may be included if they help describe or were a part of the project. For example tools, patient or staff education materials, promotional materials, charters, and outcomes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EVALUATION CRITERIA</a:t>
            </a: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Awards will be evaluated on the following criteria: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Extent to which patient and family advisors were partners in the planning, implementation, training or evaluation of the project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Potential for improving patient safety, quality improvement and/or patient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Addresses an issue that impacts a significant number of patients across the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Degree to which the initiative serves as a model for other facilities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Development of tools or resources that can be adapted for other facilities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Creativity and innovation (“out of the box” thinking)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Demonstrable measures and/or data showing successful results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SELECTION COMMITTEE</a:t>
            </a: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 Selection Committee will be convened and staffed by the Foundation for Healthy Communities (FHC) to include representatives of the FHC Board, a Hospital trustee, a Hospital CEO, a Service Excellence staff, and a Patient &amp; Family Advisor.  The award will be presented at the New Hampshire Hospital Association &amp; Foundation for Health Communities Annual Meeting being held October 20-22, 2019.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AWARD RECIPIENT </a:t>
            </a: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The hospital with the winning project will be invited send a Patient &amp; Family Advisor to accept the award on behalf of the project team at the Annual Meeting Awards Dinner and to create a poster for display at the Annual Meeting Registration Area.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rPr>
              <a:t> </a:t>
            </a: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Nomination Deadline:  Friday, September 17, 2021</a:t>
            </a:r>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Submit nomination to:  info@healthynh.org</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5B5945"/>
              </a:solidFill>
              <a:effectLst/>
              <a:uLnTx/>
              <a:uFillTx/>
              <a:latin typeface="Calibri Light" panose="020F03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41BCC0D-6B3B-483B-B5EB-C712422A2690}"/>
              </a:ext>
            </a:extLst>
          </p:cNvPr>
          <p:cNvSpPr/>
          <p:nvPr/>
        </p:nvSpPr>
        <p:spPr>
          <a:xfrm>
            <a:off x="1384301" y="304800"/>
            <a:ext cx="5321299" cy="609013"/>
          </a:xfrm>
          <a:prstGeom prst="rect">
            <a:avLst/>
          </a:prstGeom>
        </p:spPr>
        <p:txBody>
          <a:bodyPr wrap="square">
            <a:spAutoFit/>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31837"/>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Noah Lord Patient &amp; Family Engagement Award</a:t>
            </a:r>
          </a:p>
          <a:p>
            <a:pPr marL="0" marR="0" lvl="0" indent="0" algn="r" defTabSz="914400" rtl="0" eaLnBrk="1" fontAlgn="auto" latinLnBrk="0" hangingPunct="1">
              <a:lnSpc>
                <a:spcPct val="107000"/>
              </a:lnSpc>
              <a:spcBef>
                <a:spcPts val="0"/>
              </a:spcBef>
              <a:spcAft>
                <a:spcPts val="0"/>
              </a:spcAft>
              <a:buClrTx/>
              <a:buSzTx/>
              <a:buFontTx/>
              <a:buNone/>
              <a:tabLst/>
              <a:defRPr/>
            </a:pPr>
            <a:r>
              <a:rPr lang="en-US" sz="1400" b="1" i="1" dirty="0">
                <a:solidFill>
                  <a:srgbClr val="E31837"/>
                </a:solidFill>
                <a:latin typeface="Calibri Light" panose="020F0302020204030204" pitchFamily="34" charset="0"/>
                <a:ea typeface="Calibri" panose="020F0502020204030204" pitchFamily="34" charset="0"/>
                <a:cs typeface="Times New Roman" panose="02020603050405020304" pitchFamily="18" charset="0"/>
              </a:rPr>
              <a:t>continued</a:t>
            </a:r>
            <a:endParaRPr kumimoji="0" lang="en-US" sz="1400" b="0" i="1" u="none" strike="noStrike" kern="1200" cap="none" spc="0" normalizeH="0" baseline="0" noProof="0" dirty="0">
              <a:ln>
                <a:noFill/>
              </a:ln>
              <a:solidFill>
                <a:srgbClr val="E31837"/>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85679BC1-2FE3-4364-80AA-FCD27B0C9F3D}"/>
              </a:ext>
            </a:extLst>
          </p:cNvPr>
          <p:cNvSpPr txBox="1">
            <a:spLocks/>
          </p:cNvSpPr>
          <p:nvPr/>
        </p:nvSpPr>
        <p:spPr>
          <a:xfrm>
            <a:off x="0" y="8737600"/>
            <a:ext cx="6858000" cy="406400"/>
          </a:xfrm>
          <a:prstGeom prst="rect">
            <a:avLst/>
          </a:prstGeom>
          <a:solidFill>
            <a:srgbClr val="3D3935"/>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p>
        </p:txBody>
      </p:sp>
    </p:spTree>
    <p:extLst>
      <p:ext uri="{BB962C8B-B14F-4D97-AF65-F5344CB8AC3E}">
        <p14:creationId xmlns:p14="http://schemas.microsoft.com/office/powerpoint/2010/main" val="284956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573F61-8B38-41E8-B5E3-190A69424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6308034"/>
            <a:ext cx="2895600" cy="2835965"/>
          </a:xfrm>
          <a:prstGeom prst="rect">
            <a:avLst/>
          </a:prstGeom>
        </p:spPr>
      </p:pic>
      <p:sp>
        <p:nvSpPr>
          <p:cNvPr id="5" name="Rectangle 4">
            <a:extLst>
              <a:ext uri="{FF2B5EF4-FFF2-40B4-BE49-F238E27FC236}">
                <a16:creationId xmlns:a16="http://schemas.microsoft.com/office/drawing/2014/main" id="{BFAF5EF2-45FB-4581-803B-9B32506B6F06}"/>
              </a:ext>
            </a:extLst>
          </p:cNvPr>
          <p:cNvSpPr/>
          <p:nvPr/>
        </p:nvSpPr>
        <p:spPr>
          <a:xfrm>
            <a:off x="114300" y="1680677"/>
            <a:ext cx="6591300" cy="7159268"/>
          </a:xfrm>
          <a:prstGeom prst="rect">
            <a:avLst/>
          </a:prstGeom>
        </p:spPr>
        <p:txBody>
          <a:bodyPr wrap="square">
            <a:spAutoFit/>
          </a:bodyPr>
          <a:lstStyle/>
          <a:p>
            <a:pPr lvl="0"/>
            <a:r>
              <a:rPr lang="en-US" sz="1600" b="1" dirty="0">
                <a:solidFill>
                  <a:srgbClr val="E31837"/>
                </a:solidFill>
                <a:latin typeface="Calibri Light" panose="020F0302020204030204" pitchFamily="34" charset="0"/>
              </a:rPr>
              <a:t>APPLICATION </a:t>
            </a:r>
          </a:p>
          <a:p>
            <a:pPr lvl="0"/>
            <a:r>
              <a:rPr lang="en-US" sz="1050" i="1" dirty="0">
                <a:solidFill>
                  <a:srgbClr val="5B5945"/>
                </a:solidFill>
                <a:latin typeface="Calibri Light" panose="020F0302020204030204" pitchFamily="34" charset="0"/>
              </a:rPr>
              <a:t>(please cut and paste fields into a MS Word document or visit us online to download the Noah Lord PFE Application form in MS Word if preferred.)</a:t>
            </a:r>
          </a:p>
          <a:p>
            <a:pPr lvl="0"/>
            <a:endParaRPr lang="en-US" sz="1200"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Hospital:</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Person making nomination:</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Email Address:  			Work phone:  Click here to enter text.</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Work Address:</a:t>
            </a:r>
          </a:p>
          <a:p>
            <a:pPr lvl="0"/>
            <a:endParaRPr lang="en-US" sz="1200" dirty="0">
              <a:solidFill>
                <a:srgbClr val="5B5945"/>
              </a:solidFill>
              <a:latin typeface="Calibri Light" panose="020F0302020204030204" pitchFamily="34" charset="0"/>
            </a:endParaRPr>
          </a:p>
          <a:p>
            <a:pPr lvl="0"/>
            <a:endParaRPr lang="en-US" sz="1200" dirty="0">
              <a:solidFill>
                <a:srgbClr val="5B5945"/>
              </a:solidFill>
              <a:latin typeface="Calibri Light" panose="020F0302020204030204" pitchFamily="34" charset="0"/>
            </a:endParaRPr>
          </a:p>
          <a:p>
            <a:pPr lvl="0"/>
            <a:r>
              <a:rPr lang="en-US" sz="1600" b="1" dirty="0">
                <a:solidFill>
                  <a:srgbClr val="E31837"/>
                </a:solidFill>
                <a:latin typeface="Calibri Light" panose="020F0302020204030204" pitchFamily="34" charset="0"/>
              </a:rPr>
              <a:t>PROJECT SUMMARY</a:t>
            </a:r>
          </a:p>
          <a:p>
            <a:pPr lvl="0"/>
            <a:endParaRPr lang="en-US" sz="1200"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Title of project: Click here to enter text.</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Identified/observed need for improvement: </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Solution description: </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Project description: </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PFA partnership description:</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Demonstrated Impact:</a:t>
            </a:r>
          </a:p>
          <a:p>
            <a:pPr lvl="0"/>
            <a:endParaRPr lang="en-US" sz="1200" b="1" dirty="0">
              <a:solidFill>
                <a:srgbClr val="5B5945"/>
              </a:solidFill>
              <a:latin typeface="Calibri Light" panose="020F0302020204030204" pitchFamily="34" charset="0"/>
            </a:endParaRPr>
          </a:p>
          <a:p>
            <a:pPr lvl="0"/>
            <a:r>
              <a:rPr lang="en-US" sz="1200" b="1" dirty="0">
                <a:solidFill>
                  <a:srgbClr val="5B5945"/>
                </a:solidFill>
                <a:latin typeface="Calibri Light" panose="020F0302020204030204" pitchFamily="34" charset="0"/>
              </a:rPr>
              <a:t>Lessons learned:</a:t>
            </a:r>
          </a:p>
          <a:p>
            <a:pPr lvl="0"/>
            <a:endParaRPr lang="en-US" sz="1200" dirty="0">
              <a:solidFill>
                <a:srgbClr val="5B5945"/>
              </a:solidFill>
              <a:latin typeface="Calibri Light" panose="020F0302020204030204" pitchFamily="34" charset="0"/>
            </a:endParaRPr>
          </a:p>
          <a:p>
            <a:pPr lvl="0"/>
            <a:r>
              <a:rPr lang="en-US" sz="1200" b="1" i="1" dirty="0">
                <a:solidFill>
                  <a:srgbClr val="5B5945"/>
                </a:solidFill>
                <a:latin typeface="Calibri Light" panose="020F0302020204030204" pitchFamily="34" charset="0"/>
              </a:rPr>
              <a:t>Include: </a:t>
            </a:r>
            <a:r>
              <a:rPr lang="en-US" sz="1200" dirty="0">
                <a:solidFill>
                  <a:srgbClr val="5B5945"/>
                </a:solidFill>
                <a:latin typeface="Calibri Light" panose="020F0302020204030204" pitchFamily="34" charset="0"/>
              </a:rPr>
              <a:t>Two letters of support from a patient and a staff member who have seen and can describe the benefit of the initiative.</a:t>
            </a:r>
          </a:p>
          <a:p>
            <a:pPr lvl="0"/>
            <a:endParaRPr lang="en-US" sz="1200" dirty="0">
              <a:solidFill>
                <a:srgbClr val="5B5945"/>
              </a:solidFill>
              <a:latin typeface="Calibri Light" panose="020F0302020204030204" pitchFamily="34" charset="0"/>
            </a:endParaRPr>
          </a:p>
          <a:p>
            <a:pPr lvl="0"/>
            <a:r>
              <a:rPr lang="en-US" sz="1200" b="1" i="1" dirty="0">
                <a:solidFill>
                  <a:srgbClr val="5B5945"/>
                </a:solidFill>
                <a:latin typeface="Calibri Light" panose="020F0302020204030204" pitchFamily="34" charset="0"/>
              </a:rPr>
              <a:t>Optional: </a:t>
            </a:r>
            <a:r>
              <a:rPr lang="en-US" sz="1200" dirty="0">
                <a:solidFill>
                  <a:srgbClr val="5B5945"/>
                </a:solidFill>
                <a:latin typeface="Calibri Light" panose="020F0302020204030204" pitchFamily="34" charset="0"/>
              </a:rPr>
              <a:t>Supplemental Information may be included if they help describe or were a part of the project, for example tools, patient or staff education materials, promotional materials, charters, and 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5B5945"/>
              </a:solidFill>
              <a:effectLst/>
              <a:uLnTx/>
              <a:uFillTx/>
              <a:latin typeface="Calibri Light" panose="020F0302020204030204" pitchFamily="34" charset="0"/>
              <a:ea typeface="+mn-ea"/>
              <a:cs typeface="+mn-cs"/>
            </a:endParaRP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Nomination Deadline:  Friday, September 17, 2021</a:t>
            </a:r>
            <a:endParaRPr lang="en-US" sz="1200" dirty="0">
              <a:solidFill>
                <a:srgbClr val="5B5945"/>
              </a:solidFill>
              <a:latin typeface="Calibri Light" panose="020F0302020204030204" pitchFamily="34" charset="0"/>
              <a:ea typeface="Segoe UI" panose="020B0502040204020203" pitchFamily="34" charset="0"/>
              <a:cs typeface="Segoe UI" panose="020B0502040204020203" pitchFamily="34" charset="0"/>
            </a:endParaRPr>
          </a:p>
          <a:p>
            <a:r>
              <a:rPr lang="en-US" sz="1200" b="1" dirty="0">
                <a:solidFill>
                  <a:srgbClr val="5B5945"/>
                </a:solidFill>
                <a:latin typeface="Calibri Light" panose="020F0302020204030204" pitchFamily="34" charset="0"/>
                <a:ea typeface="Segoe UI" panose="020B0502040204020203" pitchFamily="34" charset="0"/>
                <a:cs typeface="Segoe UI" panose="020B0502040204020203" pitchFamily="34" charset="0"/>
              </a:rPr>
              <a:t>Submit nomination to:  info@healthynh.org</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5B5945"/>
              </a:solidFill>
              <a:effectLst/>
              <a:uLnTx/>
              <a:uFillTx/>
              <a:latin typeface="Calibri Light" panose="020F0302020204030204" pitchFamily="34" charset="0"/>
              <a:ea typeface="Calibri" panose="020F0502020204030204" pitchFamily="34" charset="0"/>
              <a:cs typeface="Times New Roman" panose="02020603050405020304" pitchFamily="18" charset="0"/>
            </a:endParaRPr>
          </a:p>
        </p:txBody>
      </p:sp>
      <p:pic>
        <p:nvPicPr>
          <p:cNvPr id="7" name="Picture 6" descr="A close up of a logo&#10;&#10;Description automatically generated">
            <a:extLst>
              <a:ext uri="{FF2B5EF4-FFF2-40B4-BE49-F238E27FC236}">
                <a16:creationId xmlns:a16="http://schemas.microsoft.com/office/drawing/2014/main" id="{AC26BC87-A821-4F30-93D0-30228D66EF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78" y="223549"/>
            <a:ext cx="3252121" cy="614651"/>
          </a:xfrm>
          <a:prstGeom prst="rect">
            <a:avLst/>
          </a:prstGeom>
        </p:spPr>
      </p:pic>
      <p:sp>
        <p:nvSpPr>
          <p:cNvPr id="8" name="Rectangle 7">
            <a:extLst>
              <a:ext uri="{FF2B5EF4-FFF2-40B4-BE49-F238E27FC236}">
                <a16:creationId xmlns:a16="http://schemas.microsoft.com/office/drawing/2014/main" id="{C41BCC0D-6B3B-483B-B5EB-C712422A2690}"/>
              </a:ext>
            </a:extLst>
          </p:cNvPr>
          <p:cNvSpPr/>
          <p:nvPr/>
        </p:nvSpPr>
        <p:spPr>
          <a:xfrm>
            <a:off x="114300" y="1071662"/>
            <a:ext cx="5168899" cy="375552"/>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31837"/>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Noah Lord Patient &amp; Family Engagement Award</a:t>
            </a:r>
            <a:endParaRPr kumimoji="0" lang="en-US" sz="1800" b="0" i="0" u="none" strike="noStrike" kern="1200" cap="none" spc="0" normalizeH="0" baseline="0" noProof="0" dirty="0">
              <a:ln>
                <a:noFill/>
              </a:ln>
              <a:solidFill>
                <a:srgbClr val="E31837"/>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85679BC1-2FE3-4364-80AA-FCD27B0C9F3D}"/>
              </a:ext>
            </a:extLst>
          </p:cNvPr>
          <p:cNvSpPr txBox="1">
            <a:spLocks/>
          </p:cNvSpPr>
          <p:nvPr/>
        </p:nvSpPr>
        <p:spPr>
          <a:xfrm>
            <a:off x="0" y="8737600"/>
            <a:ext cx="6858000" cy="406400"/>
          </a:xfrm>
          <a:prstGeom prst="rect">
            <a:avLst/>
          </a:prstGeom>
          <a:solidFill>
            <a:srgbClr val="3D3935"/>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900" b="1" i="1">
                <a:solidFill>
                  <a:schemeClr val="bg1"/>
                </a:solidFill>
                <a:latin typeface="Segoe UI" panose="020B0502040204020203" pitchFamily="34" charset="0"/>
                <a:ea typeface="Segoe UI" panose="020B0502040204020203" pitchFamily="34" charset="0"/>
                <a:cs typeface="Segoe UI" panose="020B0502040204020203" pitchFamily="34" charset="0"/>
              </a:rPr>
              <a:t>    2021 Awards of Excellence</a:t>
            </a:r>
            <a:endParaRPr lang="en-US" sz="1900" b="1" i="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60642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49516</TotalTime>
  <Words>1825</Words>
  <Application>Microsoft Office PowerPoint</Application>
  <PresentationFormat>On-screen Show (4:3)</PresentationFormat>
  <Paragraphs>138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Segoe UI</vt:lpstr>
      <vt:lpstr>Symbol</vt:lpstr>
      <vt:lpstr>Office Theme</vt:lpstr>
      <vt:lpstr>PowerPoint Presentation</vt:lpstr>
      <vt:lpstr>    2021 Awards of Excellence</vt:lpstr>
      <vt:lpstr>    2021 Awards of Excellence</vt:lpstr>
      <vt:lpstr>PowerPoint Presentation</vt:lpstr>
      <vt:lpstr>PowerPoint Presentation</vt:lpstr>
      <vt:lpstr>PowerPoint Presentation</vt:lpstr>
    </vt:vector>
  </TitlesOfParts>
  <Company>mstech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Annual Report to Members</dc:title>
  <dc:creator>Vanessa Stafford</dc:creator>
  <cp:lastModifiedBy>Vanessa Stafford</cp:lastModifiedBy>
  <cp:revision>167</cp:revision>
  <cp:lastPrinted>2015-12-16T15:05:32Z</cp:lastPrinted>
  <dcterms:created xsi:type="dcterms:W3CDTF">2015-11-19T20:51:26Z</dcterms:created>
  <dcterms:modified xsi:type="dcterms:W3CDTF">2021-07-26T16:46:11Z</dcterms:modified>
</cp:coreProperties>
</file>