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7" r:id="rId3"/>
    <p:sldId id="271" r:id="rId4"/>
    <p:sldId id="272" r:id="rId5"/>
    <p:sldId id="273" r:id="rId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DEF"/>
    <a:srgbClr val="F4F7ED"/>
    <a:srgbClr val="1F404D"/>
    <a:srgbClr val="6B9B7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26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28F8D27-AC5B-4CF6-B6A0-0920898095D0}" type="datetimeFigureOut">
              <a:rPr lang="en-US" smtClean="0"/>
              <a:t>7/26/2021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5A35BC2-C7AA-49AC-BB22-11430A35E898}" type="slidenum">
              <a:rPr lang="en-US" smtClean="0"/>
              <a:t>‹#›</a:t>
            </a:fld>
            <a:endParaRPr lang="en-US"/>
          </a:p>
        </p:txBody>
      </p:sp>
    </p:spTree>
    <p:extLst>
      <p:ext uri="{BB962C8B-B14F-4D97-AF65-F5344CB8AC3E}">
        <p14:creationId xmlns:p14="http://schemas.microsoft.com/office/powerpoint/2010/main" val="312416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93769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8793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48209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275775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212739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69587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03666B-6EC2-472A-B9DF-273B6EBC39B4}"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00944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03666B-6EC2-472A-B9DF-273B6EBC39B4}"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359499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666B-6EC2-472A-B9DF-273B6EBC39B4}"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404410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33427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423943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03666B-6EC2-472A-B9DF-273B6EBC39B4}" type="datetimeFigureOut">
              <a:rPr lang="en-US" smtClean="0"/>
              <a:t>7/26/2021</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F4B923-BCC3-4421-9A94-4CC2477410FE}" type="slidenum">
              <a:rPr lang="en-US" smtClean="0"/>
              <a:t>‹#›</a:t>
            </a:fld>
            <a:endParaRPr lang="en-US"/>
          </a:p>
        </p:txBody>
      </p:sp>
    </p:spTree>
    <p:extLst>
      <p:ext uri="{BB962C8B-B14F-4D97-AF65-F5344CB8AC3E}">
        <p14:creationId xmlns:p14="http://schemas.microsoft.com/office/powerpoint/2010/main" val="140664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404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025" y="4876800"/>
            <a:ext cx="6457950" cy="1981200"/>
          </a:xfrm>
        </p:spPr>
        <p:txBody>
          <a:bodyPr>
            <a:normAutofit/>
          </a:bodyPr>
          <a:lstStyle/>
          <a:p>
            <a:r>
              <a:rPr lang="en-US" sz="2800" b="1" i="1" dirty="0">
                <a:solidFill>
                  <a:schemeClr val="bg1"/>
                </a:solidFill>
                <a:latin typeface="Calibri Light" panose="020F0302020204030204" pitchFamily="34" charset="0"/>
                <a:ea typeface="Segoe UI" panose="020B0502040204020203" pitchFamily="34" charset="0"/>
                <a:cs typeface="Segoe UI" panose="020B0502040204020203" pitchFamily="34" charset="0"/>
              </a:rPr>
              <a:t>Celebrated at the</a:t>
            </a:r>
            <a:br>
              <a:rPr lang="en-US" sz="2800" b="1" i="1" dirty="0">
                <a:solidFill>
                  <a:schemeClr val="bg1"/>
                </a:solidFill>
                <a:latin typeface="Calibri Light" panose="020F0302020204030204" pitchFamily="34" charset="0"/>
                <a:ea typeface="Segoe UI" panose="020B0502040204020203" pitchFamily="34" charset="0"/>
                <a:cs typeface="Segoe UI" panose="020B0502040204020203" pitchFamily="34" charset="0"/>
              </a:rPr>
            </a:br>
            <a:r>
              <a:rPr lang="en-US" sz="2800" b="1" i="1" dirty="0">
                <a:solidFill>
                  <a:schemeClr val="bg1"/>
                </a:solidFill>
                <a:latin typeface="Calibri Light" panose="020F0302020204030204" pitchFamily="34" charset="0"/>
                <a:ea typeface="Segoe UI" panose="020B0502040204020203" pitchFamily="34" charset="0"/>
                <a:cs typeface="Segoe UI" panose="020B0502040204020203" pitchFamily="34" charset="0"/>
              </a:rPr>
              <a:t>Annual Meeting Awards Celebration</a:t>
            </a:r>
            <a:br>
              <a:rPr lang="en-US" sz="2800" b="1" i="1" dirty="0">
                <a:solidFill>
                  <a:schemeClr val="bg1"/>
                </a:solidFill>
                <a:latin typeface="Calibri Light" panose="020F0302020204030204" pitchFamily="34" charset="0"/>
                <a:ea typeface="Segoe UI" panose="020B0502040204020203" pitchFamily="34" charset="0"/>
                <a:cs typeface="Segoe UI" panose="020B0502040204020203" pitchFamily="34" charset="0"/>
              </a:rPr>
            </a:br>
            <a:r>
              <a:rPr lang="en-US" sz="2800" b="1" i="1" dirty="0">
                <a:solidFill>
                  <a:schemeClr val="bg1"/>
                </a:solidFill>
                <a:latin typeface="Calibri Light" panose="020F0302020204030204" pitchFamily="34" charset="0"/>
                <a:ea typeface="Segoe UI" panose="020B0502040204020203" pitchFamily="34" charset="0"/>
                <a:cs typeface="Segoe UI" panose="020B0502040204020203" pitchFamily="34" charset="0"/>
              </a:rPr>
              <a:t>October 18, 2021</a:t>
            </a:r>
          </a:p>
        </p:txBody>
      </p:sp>
      <p:pic>
        <p:nvPicPr>
          <p:cNvPr id="4" name="Picture 3" descr="A close up of a logo&#10;&#10;Description automatically generated">
            <a:extLst>
              <a:ext uri="{FF2B5EF4-FFF2-40B4-BE49-F238E27FC236}">
                <a16:creationId xmlns:a16="http://schemas.microsoft.com/office/drawing/2014/main" id="{25A02A53-587E-4B88-8A6E-3BA7F94C43C7}"/>
              </a:ext>
            </a:extLst>
          </p:cNvPr>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391056" y="304800"/>
            <a:ext cx="4075888" cy="4081322"/>
          </a:xfrm>
          <a:prstGeom prst="rect">
            <a:avLst/>
          </a:prstGeom>
        </p:spPr>
      </p:pic>
      <p:pic>
        <p:nvPicPr>
          <p:cNvPr id="13" name="Picture 12">
            <a:extLst>
              <a:ext uri="{FF2B5EF4-FFF2-40B4-BE49-F238E27FC236}">
                <a16:creationId xmlns:a16="http://schemas.microsoft.com/office/drawing/2014/main" id="{D09532AA-8DDF-427D-851E-2410EAE65A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87" y="7781314"/>
            <a:ext cx="5699626" cy="1057886"/>
          </a:xfrm>
          <a:prstGeom prst="rect">
            <a:avLst/>
          </a:prstGeom>
        </p:spPr>
      </p:pic>
    </p:spTree>
    <p:extLst>
      <p:ext uri="{BB962C8B-B14F-4D97-AF65-F5344CB8AC3E}">
        <p14:creationId xmlns:p14="http://schemas.microsoft.com/office/powerpoint/2010/main" val="344579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37600"/>
            <a:ext cx="6858000" cy="406400"/>
          </a:xfrm>
          <a:solidFill>
            <a:srgbClr val="1F404D"/>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pic>
        <p:nvPicPr>
          <p:cNvPr id="1026" name="Picture 2" descr="NHHA_LOGO_HORIZONTAL_6">
            <a:extLst>
              <a:ext uri="{FF2B5EF4-FFF2-40B4-BE49-F238E27FC236}">
                <a16:creationId xmlns:a16="http://schemas.microsoft.com/office/drawing/2014/main" id="{67AD00AA-4FE6-4FCD-B8D4-03BDCEA1C4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52400"/>
            <a:ext cx="28003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3A96484-E271-4256-8073-9ADC663277FD}"/>
              </a:ext>
            </a:extLst>
          </p:cNvPr>
          <p:cNvSpPr/>
          <p:nvPr/>
        </p:nvSpPr>
        <p:spPr>
          <a:xfrm>
            <a:off x="228600" y="1688604"/>
            <a:ext cx="6400800" cy="6880538"/>
          </a:xfrm>
          <a:prstGeom prst="rect">
            <a:avLst/>
          </a:prstGeom>
        </p:spPr>
        <p:txBody>
          <a:bodyPr wrap="square">
            <a:spAutoFit/>
          </a:bodyPr>
          <a:lstStyle/>
          <a:p>
            <a:pPr algn="ctr"/>
            <a:r>
              <a:rPr lang="en-US" b="1"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JAMES A. HAMILTON FOUNDER'S AWARD</a:t>
            </a:r>
            <a:endParaRPr lang="en-US"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pPr algn="ctr"/>
            <a:endPar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endParaRPr>
          </a:p>
          <a:p>
            <a:pPr algn="ctr">
              <a:lnSpc>
                <a:spcPct val="114000"/>
              </a:lnSpc>
            </a:pP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James A. Hamilton Founder's Award is the highest recognition given by the </a:t>
            </a:r>
          </a:p>
          <a:p>
            <a:pPr algn="ctr">
              <a:lnSpc>
                <a:spcPct val="114000"/>
              </a:lnSpc>
            </a:pP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New Hampshire Hospital Association. It is presented only as appropriate for outstanding service to healthcare on behalf of the people of New Hampshire. This distinguished service may be made directly in healthcare or through related activity in government, education, the humanities or the environment. The recipient shall be a person whose integrity and consistent commitment are readily evident to his or her associates and whose extraordinary achievement or exceptional contribution in the interest of human health and well being has extended into the local community, state or nation. This person need not be a member of the New Hampshire Hospital Association.</a:t>
            </a:r>
          </a:p>
          <a:p>
            <a:endPar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Nominee:_____________________________________________________________________________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Address:______________________________________________________________________________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Town:__________________________________	 State:_______ 		Zip:____________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Nominating Institution:______________________________________________________________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Contact Person: _____________________________________________________________________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Tel: _____________________		Email: ________________________________________</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Please submit a short write-up that makes the case for the above nomination. Your case should be built upon the criteria listed above, especially using examples that highlight the qualities listed as necessary for this award to be made.</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endPar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b="1"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Nomination Deadline:  Friday, September 17, 2021</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 </a:t>
            </a:r>
            <a:endParaRPr lang="en-US" sz="1200" dirty="0">
              <a:solidFill>
                <a:schemeClr val="tx1">
                  <a:lumMod val="75000"/>
                  <a:lumOff val="25000"/>
                </a:schemeClr>
              </a:solidFill>
              <a:latin typeface="Courier New" panose="02070309020205020404" pitchFamily="49" charset="0"/>
              <a:ea typeface="Times New Roman" panose="02020603050405020304" pitchFamily="18" charset="0"/>
              <a:cs typeface="Times New Roman" panose="02020603050405020304" pitchFamily="18" charset="0"/>
            </a:endParaRPr>
          </a:p>
          <a:p>
            <a:r>
              <a:rPr lang="en-US" sz="1200" b="1" dirty="0">
                <a:solidFill>
                  <a:schemeClr val="tx1">
                    <a:lumMod val="75000"/>
                    <a:lumOff val="25000"/>
                  </a:schemeClr>
                </a:solidFill>
                <a:latin typeface="Segoe UI" panose="020B0502040204020203" pitchFamily="34" charset="0"/>
                <a:ea typeface="Times New Roman" panose="02020603050405020304" pitchFamily="18" charset="0"/>
                <a:cs typeface="Times New Roman" panose="02020603050405020304" pitchFamily="18" charset="0"/>
              </a:rPr>
              <a:t>Submit nomination to:  info@nhha.org</a:t>
            </a:r>
            <a:endParaRPr lang="en-US" sz="1200" b="1" dirty="0">
              <a:solidFill>
                <a:schemeClr val="tx1">
                  <a:lumMod val="75000"/>
                  <a:lumOff val="25000"/>
                </a:schemeClr>
              </a:solidFill>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37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37600"/>
            <a:ext cx="6858000" cy="406400"/>
          </a:xfrm>
          <a:solidFill>
            <a:srgbClr val="1F404D"/>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pic>
        <p:nvPicPr>
          <p:cNvPr id="1026" name="Picture 2" descr="NHHA_LOGO_HORIZONTAL_6">
            <a:extLst>
              <a:ext uri="{FF2B5EF4-FFF2-40B4-BE49-F238E27FC236}">
                <a16:creationId xmlns:a16="http://schemas.microsoft.com/office/drawing/2014/main" id="{67AD00AA-4FE6-4FCD-B8D4-03BDCEA1C4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52400"/>
            <a:ext cx="28003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3A96484-E271-4256-8073-9ADC663277FD}"/>
              </a:ext>
            </a:extLst>
          </p:cNvPr>
          <p:cNvSpPr/>
          <p:nvPr/>
        </p:nvSpPr>
        <p:spPr>
          <a:xfrm>
            <a:off x="228600" y="1688604"/>
            <a:ext cx="6400800" cy="6463308"/>
          </a:xfrm>
          <a:prstGeom prst="rect">
            <a:avLst/>
          </a:prstGeom>
        </p:spPr>
        <p:txBody>
          <a:bodyPr wrap="square">
            <a:spAutoFit/>
          </a:bodyPr>
          <a:lstStyle/>
          <a:p>
            <a:pPr algn="ctr"/>
            <a:r>
              <a:rPr lang="en-US"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PRESIDENT'S AWARD</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ct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pPr algn="ctr">
              <a:lnSpc>
                <a:spcPct val="114000"/>
              </a:lnSpc>
            </a:pP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This award is given to an active Association member who has made an exceptional contribution directly to New Hampshire Hospital Association. Presented annually, the President's Award is given for dedicated service to the affairs, management, and/or creative growth of the Association and its affiliates. The recipient shall be an Association member, affiliate, volunteer, or employee who has played an exceptionally active role in furthering the purposes of NHHA and/or whose service continually brings credit to the field of health care through NHHA. For this award, nominees may be from an institution other than the nominating institution.</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Nominee:_____________________________________________________________________________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Address:______________________________________________________________________________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Town:__________________________________	 State:_______ 		Zip:____________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Nominating Institution:______________________________________________________________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Contact Person: 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Tel: _____________________		Email: 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Please submit a short write-up that makes the case for the above nomination. Your case should be built upon the criteria listed above, especially using examples that highlight the qualities listed as necessary for this award to be made.</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Nomination Deadline:  Friday, September 17, 2021</a:t>
            </a:r>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Submit nomination to:  info@nhha.org</a:t>
            </a:r>
            <a:endParaRPr lang="en-US" sz="1200" b="1" dirty="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3473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37600"/>
            <a:ext cx="6858000" cy="406400"/>
          </a:xfrm>
          <a:solidFill>
            <a:srgbClr val="1F404D"/>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pic>
        <p:nvPicPr>
          <p:cNvPr id="1026" name="Picture 2" descr="NHHA_LOGO_HORIZONTAL_6">
            <a:extLst>
              <a:ext uri="{FF2B5EF4-FFF2-40B4-BE49-F238E27FC236}">
                <a16:creationId xmlns:a16="http://schemas.microsoft.com/office/drawing/2014/main" id="{67AD00AA-4FE6-4FCD-B8D4-03BDCEA1C4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52400"/>
            <a:ext cx="28003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3A96484-E271-4256-8073-9ADC663277FD}"/>
              </a:ext>
            </a:extLst>
          </p:cNvPr>
          <p:cNvSpPr/>
          <p:nvPr/>
        </p:nvSpPr>
        <p:spPr>
          <a:xfrm>
            <a:off x="228600" y="1688604"/>
            <a:ext cx="6400800" cy="6485365"/>
          </a:xfrm>
          <a:prstGeom prst="rect">
            <a:avLst/>
          </a:prstGeom>
        </p:spPr>
        <p:txBody>
          <a:bodyPr wrap="square">
            <a:spAutoFit/>
          </a:bodyPr>
          <a:lstStyle/>
          <a:p>
            <a:pPr algn="ctr"/>
            <a:r>
              <a:rPr lang="en-US"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MEDICAL STAFF AWARD</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ct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pPr algn="ctr">
              <a:lnSpc>
                <a:spcPct val="114000"/>
              </a:lnSpc>
            </a:pP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This award is a high honor bestowed upon a medical staff member from a New Hampshire Hospital Association institution whose professional performance has strengthened the cooperation between the institution and the medical staff, and who brings credit to the institution and the community. The recipient shall exemplify the professional medical staff that devotes themselves to excellence in health care. The recipient will be an individual whose performance has contributed to the effectiveness and efficiency of the institution; who is held in high regard by peers and colleagues; and who actively participates in civic and community affairs on behalf of the institution.</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Nominee:_____________________________________________________________________________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Address:______________________________________________________________________________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Town:__________________________________	 State:_______ 		Zip:____________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Nominating Institution:______________________________________________________________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Contact Person: 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Tel: _____________________		Email: 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Please submit a short write-up that makes the case for the above nomination. Your case should be built upon the criteria listed above, especially using examples that highlight the qualities listed as necessary for this award to be made.</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Nomination Deadline:  Friday, September 17, 2021</a:t>
            </a:r>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Submit nomination to:  info@nhha.org</a:t>
            </a:r>
            <a:endParaRPr lang="en-US" sz="1200" b="1" dirty="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040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37600"/>
            <a:ext cx="6858000" cy="406400"/>
          </a:xfrm>
          <a:solidFill>
            <a:srgbClr val="1F404D"/>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pic>
        <p:nvPicPr>
          <p:cNvPr id="1026" name="Picture 2" descr="NHHA_LOGO_HORIZONTAL_6">
            <a:extLst>
              <a:ext uri="{FF2B5EF4-FFF2-40B4-BE49-F238E27FC236}">
                <a16:creationId xmlns:a16="http://schemas.microsoft.com/office/drawing/2014/main" id="{67AD00AA-4FE6-4FCD-B8D4-03BDCEA1C4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52400"/>
            <a:ext cx="28003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3A96484-E271-4256-8073-9ADC663277FD}"/>
              </a:ext>
            </a:extLst>
          </p:cNvPr>
          <p:cNvSpPr/>
          <p:nvPr/>
        </p:nvSpPr>
        <p:spPr>
          <a:xfrm>
            <a:off x="228600" y="1688604"/>
            <a:ext cx="6400800" cy="6485365"/>
          </a:xfrm>
          <a:prstGeom prst="rect">
            <a:avLst/>
          </a:prstGeom>
        </p:spPr>
        <p:txBody>
          <a:bodyPr wrap="square">
            <a:spAutoFit/>
          </a:bodyPr>
          <a:lstStyle/>
          <a:p>
            <a:pPr algn="ctr"/>
            <a:r>
              <a:rPr lang="en-US"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OUTSTANDING TRUSTEE OF THE YEAR AWARD</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ctr"/>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ctr">
              <a:lnSpc>
                <a:spcPct val="114000"/>
              </a:lnSpc>
            </a:pPr>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Outstanding Trustee of the Year Award is presented annually to a trustee of an New Hampshire Hospital Association member institution whose achievement in the field of hospital trusteeship stands out above all others, and who serves as an example to encourage others in the pursuit of excellence in hospital governance. The recipient of this award should demonstrate excellence in institutional governance through his or her dedication to the mission of the hospital; leadership; a deep understanding of the healthcare system; an ability to envision future trends and move in that direction; and an involvement in civic and community activities on behalf of the institution.</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Nominee:_____________________________________________________________________________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Address:______________________________________________________________________________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Town:__________________________________	 State:_______ 		Zip:____________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Nominating Institution:______________________________________________________________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Contact Person: _____________________________________________________________________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Tel: _____________________		Email: ________________________________________</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Please submit a short write-up that makes the case for the above nomination. Your case should be built upon the criteria listed above, especially using examples that highlight the qualities listed as necessary for this award to be made.</a:t>
            </a: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Nomination Deadline:  Friday, </a:t>
            </a:r>
            <a:r>
              <a:rPr lang="en-US" sz="1200" b="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September 17, </a:t>
            </a:r>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2021</a:t>
            </a:r>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p>
          <a:p>
            <a:r>
              <a:rPr lang="en-US" sz="12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Submit nomination to:  info@nhha.org</a:t>
            </a:r>
            <a:endParaRPr lang="en-US" sz="1200" b="1" dirty="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26919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43662</TotalTime>
  <Words>894</Words>
  <Application>Microsoft Office PowerPoint</Application>
  <PresentationFormat>On-screen Show (4:3)</PresentationFormat>
  <Paragraphs>103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Segoe UI</vt:lpstr>
      <vt:lpstr>Office Theme</vt:lpstr>
      <vt:lpstr>Celebrated at the Annual Meeting Awards Celebration October 18, 2021</vt:lpstr>
      <vt:lpstr>    2021 Awards of Excellence</vt:lpstr>
      <vt:lpstr>    2021 Awards of Excellence</vt:lpstr>
      <vt:lpstr>    2021 Awards of Excellence</vt:lpstr>
      <vt:lpstr>    2021 Awards of Excellence</vt:lpstr>
    </vt:vector>
  </TitlesOfParts>
  <Company>mstech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Annual Report to Members</dc:title>
  <dc:creator>Vanessa Stafford</dc:creator>
  <cp:lastModifiedBy>Vanessa Stafford</cp:lastModifiedBy>
  <cp:revision>160</cp:revision>
  <cp:lastPrinted>2015-12-16T15:05:32Z</cp:lastPrinted>
  <dcterms:created xsi:type="dcterms:W3CDTF">2015-11-19T20:51:26Z</dcterms:created>
  <dcterms:modified xsi:type="dcterms:W3CDTF">2021-07-26T16:03:35Z</dcterms:modified>
</cp:coreProperties>
</file>